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35"/>
  </p:notesMasterIdLst>
  <p:sldIdLst>
    <p:sldId id="256" r:id="rId2"/>
    <p:sldId id="260" r:id="rId3"/>
    <p:sldId id="261" r:id="rId4"/>
    <p:sldId id="262" r:id="rId5"/>
    <p:sldId id="289" r:id="rId6"/>
    <p:sldId id="291" r:id="rId7"/>
    <p:sldId id="308" r:id="rId8"/>
    <p:sldId id="294" r:id="rId9"/>
    <p:sldId id="288" r:id="rId10"/>
    <p:sldId id="293" r:id="rId11"/>
    <p:sldId id="296" r:id="rId12"/>
    <p:sldId id="297" r:id="rId13"/>
    <p:sldId id="302" r:id="rId14"/>
    <p:sldId id="305" r:id="rId15"/>
    <p:sldId id="304" r:id="rId16"/>
    <p:sldId id="307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272" r:id="rId25"/>
    <p:sldId id="286" r:id="rId26"/>
    <p:sldId id="275" r:id="rId27"/>
    <p:sldId id="295" r:id="rId28"/>
    <p:sldId id="287" r:id="rId29"/>
    <p:sldId id="298" r:id="rId30"/>
    <p:sldId id="299" r:id="rId31"/>
    <p:sldId id="300" r:id="rId32"/>
    <p:sldId id="301" r:id="rId33"/>
    <p:sldId id="279" r:id="rId34"/>
  </p:sldIdLst>
  <p:sldSz cx="9144000" cy="5143500" type="screen16x9"/>
  <p:notesSz cx="6858000" cy="9144000"/>
  <p:embeddedFontLst>
    <p:embeddedFont>
      <p:font typeface="Barlow" panose="020B0604020202020204" charset="0"/>
      <p:regular r:id="rId36"/>
      <p:bold r:id="rId37"/>
      <p:italic r:id="rId38"/>
      <p:boldItalic r:id="rId39"/>
    </p:embeddedFont>
    <p:embeddedFont>
      <p:font typeface="Barlow Light" panose="020B060402020202020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Miriam Libre" panose="020B0604020202020204" charset="-79"/>
      <p:regular r:id="rId48"/>
      <p:bold r:id="rId49"/>
    </p:embeddedFont>
    <p:embeddedFont>
      <p:font typeface="Work Sans" panose="020B0604020202020204" charset="0"/>
      <p:regular r:id="rId50"/>
      <p:bold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ka" initials="L" lastIdx="1" clrIdx="0">
    <p:extLst>
      <p:ext uri="{19B8F6BF-5375-455C-9EA6-DF929625EA0E}">
        <p15:presenceInfo xmlns:p15="http://schemas.microsoft.com/office/powerpoint/2012/main" userId="Lian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8EE345-81D0-45B7-B8CD-000D4BF6DFE5}">
  <a:tblStyle styleId="{388EE345-81D0-45B7-B8CD-000D4BF6D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3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23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085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727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30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499" y="720741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Quests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E756471-4FB7-4C79-A1F6-5513BFCF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494" y="1880541"/>
            <a:ext cx="1851009" cy="18510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977428-5D48-41E5-BE14-0CB8096E574A}"/>
              </a:ext>
            </a:extLst>
          </p:cNvPr>
          <p:cNvSpPr txBox="1"/>
          <p:nvPr/>
        </p:nvSpPr>
        <p:spPr>
          <a:xfrm>
            <a:off x="4571998" y="4413550"/>
            <a:ext cx="34497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Componente: Lianka Pereira Pinheiro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510" y="0"/>
            <a:ext cx="5138700" cy="654627"/>
          </a:xfrm>
        </p:spPr>
        <p:txBody>
          <a:bodyPr/>
          <a:lstStyle/>
          <a:p>
            <a:r>
              <a:rPr lang="pt-BR" dirty="0"/>
              <a:t>Diagrama de caso de uso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pt-BR" dirty="0"/>
          </a:p>
        </p:txBody>
      </p:sp>
      <p:pic>
        <p:nvPicPr>
          <p:cNvPr id="1030" name="Picture 6" descr="C:\Users\Aluno\Downloads\Untitled Diagram (4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772" y="587824"/>
            <a:ext cx="4985558" cy="4422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575" y="349135"/>
            <a:ext cx="5138700" cy="546600"/>
          </a:xfrm>
        </p:spPr>
        <p:txBody>
          <a:bodyPr/>
          <a:lstStyle/>
          <a:p>
            <a:r>
              <a:rPr lang="pt-BR" sz="2400" dirty="0"/>
              <a:t>Diagrama de Classe de Análise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7D596B6-7CCC-4251-80D4-89FF20CBFB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7" y="895735"/>
            <a:ext cx="4538816" cy="424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(Login)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6E5ED-AFF0-4513-ABCF-B0BF507D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83" y="1027604"/>
            <a:ext cx="4074718" cy="39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(Tarefa)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2BD0B1-BA21-4783-AAC2-96B85E363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908" y="1064029"/>
            <a:ext cx="3811284" cy="407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(Tarefa)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6B9F94-795C-4662-820E-CEDE1645A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7" y="1242579"/>
            <a:ext cx="49625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84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(Dúvida)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C1DDD3-5899-4E27-81C1-C58969948D95}"/>
              </a:ext>
            </a:extLst>
          </p:cNvPr>
          <p:cNvSpPr txBox="1"/>
          <p:nvPr/>
        </p:nvSpPr>
        <p:spPr>
          <a:xfrm>
            <a:off x="2262818" y="1055716"/>
            <a:ext cx="1527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Criar</a:t>
            </a:r>
            <a:r>
              <a:rPr lang="pt-BR" dirty="0"/>
              <a:t> </a:t>
            </a:r>
            <a:r>
              <a:rPr lang="pt-BR" dirty="0">
                <a:latin typeface="Miriam Libre" panose="020B0604020202020204" charset="-79"/>
              </a:rPr>
              <a:t>pergunta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BC959FA-FC09-41BA-9044-A412A32F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363493"/>
            <a:ext cx="2618509" cy="373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(Dúvida)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A92A10-D215-4234-8129-0B39B15F90D4}"/>
              </a:ext>
            </a:extLst>
          </p:cNvPr>
          <p:cNvSpPr txBox="1"/>
          <p:nvPr/>
        </p:nvSpPr>
        <p:spPr>
          <a:xfrm>
            <a:off x="2314773" y="1064029"/>
            <a:ext cx="1423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Criar resposta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A9752F0-7651-4BCE-A078-A86E5712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74" y="1371806"/>
            <a:ext cx="3955690" cy="36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16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7FC80B5-40D9-4E90-9727-3629702D745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17</a:t>
            </a:fld>
            <a:endParaRPr lang="pt-BR"/>
          </a:p>
        </p:txBody>
      </p:sp>
      <p:sp>
        <p:nvSpPr>
          <p:cNvPr id="9" name="Título 8">
            <a:extLst>
              <a:ext uri="{FF2B5EF4-FFF2-40B4-BE49-F238E27FC236}">
                <a16:creationId xmlns:a16="http://schemas.microsoft.com/office/drawing/2014/main" id="{F00D2B8F-8528-44AD-B252-43BA14959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Diagrama de Estado (Login e  Cadastro)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51A5247-23DD-4CCD-BF4B-EE2F31D231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70650F71-20CA-4A67-B1FD-1294148A6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26673"/>
            <a:ext cx="6089073" cy="3458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644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D7B018E-BBF3-4176-B157-17F7193CE2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18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5C7FE87-69EB-49FC-A425-B6E2C5051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445" y="305250"/>
            <a:ext cx="3868210" cy="857400"/>
          </a:xfrm>
        </p:spPr>
        <p:txBody>
          <a:bodyPr/>
          <a:lstStyle/>
          <a:p>
            <a:r>
              <a:rPr lang="pt-BR" dirty="0"/>
              <a:t>Diagrama de Estado 	(Tarefa)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C8232CF-B5DC-4CE7-ABE6-56E5DEDF48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4429BF-A76B-448F-88F6-913ECAFC8C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885" y="1039091"/>
            <a:ext cx="4645330" cy="4104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2805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40B863-9661-44B6-AEED-C476B3F5E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56D16E-C79E-46C7-B48C-AC0E554D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40" y="194311"/>
            <a:ext cx="5138700" cy="857400"/>
          </a:xfrm>
        </p:spPr>
        <p:txBody>
          <a:bodyPr/>
          <a:lstStyle/>
          <a:p>
            <a:r>
              <a:rPr lang="pt-BR" dirty="0"/>
              <a:t>Estado de casos de uso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F17681-1AA1-4496-8289-22FFDBEB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22EF3DB-CB9B-4833-A8E7-FF050CD7B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070"/>
            <a:ext cx="6093980" cy="201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838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Objetivo do Sistema</a:t>
            </a:r>
            <a:endParaRPr dirty="0"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40B863-9661-44B6-AEED-C476B3F5E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20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56D16E-C79E-46C7-B48C-AC0E554D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40" y="194311"/>
            <a:ext cx="5138700" cy="857400"/>
          </a:xfrm>
        </p:spPr>
        <p:txBody>
          <a:bodyPr/>
          <a:lstStyle/>
          <a:p>
            <a:r>
              <a:rPr lang="pt-BR" dirty="0"/>
              <a:t>Estado de casos de uso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F17681-1AA1-4496-8289-22FFDBEB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57F400-519D-499A-BA09-175B726DC9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4318"/>
            <a:ext cx="6109856" cy="168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447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40B863-9661-44B6-AEED-C476B3F5E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56D16E-C79E-46C7-B48C-AC0E554D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40" y="194311"/>
            <a:ext cx="5138700" cy="857400"/>
          </a:xfrm>
        </p:spPr>
        <p:txBody>
          <a:bodyPr/>
          <a:lstStyle/>
          <a:p>
            <a:r>
              <a:rPr lang="pt-BR" dirty="0"/>
              <a:t>Estado de casos de uso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F17681-1AA1-4496-8289-22FFDBEB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3505FC-6416-496A-A91C-D3974A93D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5" y="1410079"/>
            <a:ext cx="6081549" cy="232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49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40B863-9661-44B6-AEED-C476B3F5E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56D16E-C79E-46C7-B48C-AC0E554D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40" y="194311"/>
            <a:ext cx="5138700" cy="857400"/>
          </a:xfrm>
        </p:spPr>
        <p:txBody>
          <a:bodyPr/>
          <a:lstStyle/>
          <a:p>
            <a:r>
              <a:rPr lang="pt-BR" dirty="0"/>
              <a:t>Estado de casos de uso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F17681-1AA1-4496-8289-22FFDBEB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CF2FB9-818A-4317-8952-D3A473FEA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8" y="1402772"/>
            <a:ext cx="6086683" cy="2192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61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1B40B863-9661-44B6-AEED-C476B3F5E6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 lang="pt-BR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9A56D16E-C79E-46C7-B48C-AC0E554DB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640" y="194311"/>
            <a:ext cx="5138700" cy="857400"/>
          </a:xfrm>
        </p:spPr>
        <p:txBody>
          <a:bodyPr/>
          <a:lstStyle/>
          <a:p>
            <a:r>
              <a:rPr lang="pt-BR" dirty="0"/>
              <a:t>Estado de casos de uso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AF17681-1AA1-4496-8289-22FFDBEB5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E98CC95-5388-42D9-A31E-20077FB03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54753"/>
            <a:ext cx="6113313" cy="1833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9088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503665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FFFF"/>
                </a:solidFill>
              </a:rPr>
              <a:t>Qual a diferença com os outros?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1093634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Seu design e estilo RPG é um modo pra entreter mais as pessoas.</a:t>
            </a:r>
            <a:endParaRPr sz="2400" dirty="0"/>
          </a:p>
        </p:txBody>
      </p:sp>
      <p:sp>
        <p:nvSpPr>
          <p:cNvPr id="386" name="Google Shape;386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3777610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rgbClr val="FFFFFF"/>
                </a:solidFill>
              </a:rPr>
              <a:t>Ainda dúvidas?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387" name="Google Shape;387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4254346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Então vamos ver o protótipo</a:t>
            </a:r>
            <a:endParaRPr sz="2400" dirty="0"/>
          </a:p>
        </p:txBody>
      </p:sp>
      <p:sp>
        <p:nvSpPr>
          <p:cNvPr id="388" name="Google Shape;388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1859438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Mas é para qual público?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89" name="Google Shape;389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2497155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Qualquer pessoa que tenha dificuldade de se organizar e pode obter ajuda em áreas especificas onde não sabe ou tem dúvidas</a:t>
            </a:r>
            <a:endParaRPr sz="2000" dirty="0"/>
          </a:p>
        </p:txBody>
      </p:sp>
      <p:sp>
        <p:nvSpPr>
          <p:cNvPr id="390" name="Google Shape;390;p2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grpSp>
        <p:nvGrpSpPr>
          <p:cNvPr id="391" name="Google Shape;391;p29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92" name="Google Shape;392;p29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Tela: Entrando no aplicativo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9944469" y="215204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721019" y="2692238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21EB9711-636F-4391-BC3C-C428C3AE6BEE}"/>
              </a:ext>
            </a:extLst>
          </p:cNvPr>
          <p:cNvSpPr/>
          <p:nvPr/>
        </p:nvSpPr>
        <p:spPr>
          <a:xfrm>
            <a:off x="8688560" y="2037220"/>
            <a:ext cx="455440" cy="10737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0000000-1234-1234-1234-123412341234}" type="slidenum">
              <a:rPr lang="en"/>
              <a:pPr algn="ctr"/>
              <a:t>25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EF9B58-3EA0-4F96-86E6-9BDAD177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619" y="0"/>
            <a:ext cx="29165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3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Tela: Cadastrando no aplicativo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199463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26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697928" y="2692238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E97382D-0B86-404B-9D7B-9DC5EC05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748" y="0"/>
            <a:ext cx="28659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Tela: Menu 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27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639047" y="2692238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8912267D-AA28-459F-9906-5D4F57BD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55" y="0"/>
            <a:ext cx="27448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748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Criando uma nova atividade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28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7426FFF1-0B70-41E0-8D50-BA9ADB83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84" y="0"/>
            <a:ext cx="28868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08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635D9-05E8-41D0-B5C1-F47E39040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Telas funcionais do aplicativo</a:t>
            </a:r>
            <a:br>
              <a:rPr lang="pt-BR" dirty="0"/>
            </a:br>
            <a:r>
              <a:rPr lang="pt-BR" dirty="0"/>
              <a:t>(em vídeo)</a:t>
            </a:r>
          </a:p>
        </p:txBody>
      </p:sp>
    </p:spTree>
    <p:extLst>
      <p:ext uri="{BB962C8B-B14F-4D97-AF65-F5344CB8AC3E}">
        <p14:creationId xmlns:p14="http://schemas.microsoft.com/office/powerpoint/2010/main" val="4276935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856797" y="958428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pt-BR" dirty="0"/>
              <a:t>Auxiliar na organização tarefas</a:t>
            </a:r>
          </a:p>
          <a:p>
            <a:pPr lvl="0" algn="l">
              <a:spcBef>
                <a:spcPts val="0"/>
              </a:spcBef>
            </a:pPr>
            <a:r>
              <a:rPr lang="pt-BR" dirty="0"/>
              <a:t>Motivar o desempenho de realizar trabalhos</a:t>
            </a:r>
          </a:p>
          <a:p>
            <a:pPr lvl="0" algn="l">
              <a:spcBef>
                <a:spcPts val="0"/>
              </a:spcBef>
            </a:pPr>
            <a:r>
              <a:rPr lang="pt-BR" dirty="0"/>
              <a:t>Ajudar as pessoas com conteúdos e ser ajudado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B11D00-5B71-4625-AA7F-3F9090790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C82E62B-62DC-425B-836F-0D3677C31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30</a:t>
            </a:fld>
            <a:endParaRPr lang="pt-BR"/>
          </a:p>
        </p:txBody>
      </p:sp>
      <p:pic>
        <p:nvPicPr>
          <p:cNvPr id="4" name="tela teste">
            <a:hlinkClick r:id="" action="ppaction://media"/>
            <a:extLst>
              <a:ext uri="{FF2B5EF4-FFF2-40B4-BE49-F238E27FC236}">
                <a16:creationId xmlns:a16="http://schemas.microsoft.com/office/drawing/2014/main" id="{70BDB764-4623-40B9-BBF5-B025D17C85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0369" y="-25"/>
            <a:ext cx="2443162" cy="51435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B7B44EF-A703-42A4-9424-6AE3456FD593}"/>
              </a:ext>
            </a:extLst>
          </p:cNvPr>
          <p:cNvSpPr txBox="1"/>
          <p:nvPr/>
        </p:nvSpPr>
        <p:spPr>
          <a:xfrm>
            <a:off x="5743994" y="2310115"/>
            <a:ext cx="110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na imagem</a:t>
            </a:r>
          </a:p>
        </p:txBody>
      </p:sp>
    </p:spTree>
    <p:extLst>
      <p:ext uri="{BB962C8B-B14F-4D97-AF65-F5344CB8AC3E}">
        <p14:creationId xmlns:p14="http://schemas.microsoft.com/office/powerpoint/2010/main" val="8773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15F15-2501-431D-8917-F5D20C01C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Tela erros ao não executar o aplicativo corretamente</a:t>
            </a:r>
            <a:br>
              <a:rPr lang="pt-BR" dirty="0"/>
            </a:br>
            <a:r>
              <a:rPr lang="pt-BR" dirty="0"/>
              <a:t>(em vídeo)</a:t>
            </a:r>
          </a:p>
        </p:txBody>
      </p:sp>
    </p:spTree>
    <p:extLst>
      <p:ext uri="{BB962C8B-B14F-4D97-AF65-F5344CB8AC3E}">
        <p14:creationId xmlns:p14="http://schemas.microsoft.com/office/powerpoint/2010/main" val="914542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FE0FE5-9601-4FD3-94F2-A4799CA23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D30A88A-521C-4B5B-BDD4-B4D75F695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32</a:t>
            </a:fld>
            <a:endParaRPr lang="pt-BR"/>
          </a:p>
        </p:txBody>
      </p:sp>
      <p:pic>
        <p:nvPicPr>
          <p:cNvPr id="4" name="erro">
            <a:hlinkClick r:id="" action="ppaction://media"/>
            <a:extLst>
              <a:ext uri="{FF2B5EF4-FFF2-40B4-BE49-F238E27FC236}">
                <a16:creationId xmlns:a16="http://schemas.microsoft.com/office/drawing/2014/main" id="{30FE780B-0131-4985-894D-9FEDB3482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0369" y="0"/>
            <a:ext cx="2443162" cy="51435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8C9F571-7B78-4E03-9A3A-05DE56CAC39A}"/>
              </a:ext>
            </a:extLst>
          </p:cNvPr>
          <p:cNvSpPr txBox="1"/>
          <p:nvPr/>
        </p:nvSpPr>
        <p:spPr>
          <a:xfrm>
            <a:off x="5793531" y="2310115"/>
            <a:ext cx="1102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Clique na imagem</a:t>
            </a:r>
          </a:p>
        </p:txBody>
      </p:sp>
    </p:spTree>
    <p:extLst>
      <p:ext uri="{BB962C8B-B14F-4D97-AF65-F5344CB8AC3E}">
        <p14:creationId xmlns:p14="http://schemas.microsoft.com/office/powerpoint/2010/main" val="29042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/>
              <a:t>OBRIGADA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1" dirty="0"/>
              <a:t>Perguntas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485" name="Google Shape;485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454550" y="1583350"/>
            <a:ext cx="222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Qual seria seu diferencial?</a:t>
            </a:r>
            <a:endParaRPr sz="2800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454550" y="2725750"/>
            <a:ext cx="222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BR" sz="1800" dirty="0"/>
              <a:t>Trabalhar com recompensas</a:t>
            </a:r>
          </a:p>
          <a:p>
            <a:pPr marL="285750" indent="-285750"/>
            <a:r>
              <a:rPr lang="pt-BR" sz="1800" dirty="0"/>
              <a:t>Metas</a:t>
            </a:r>
          </a:p>
          <a:p>
            <a:pPr marL="285750" indent="-285750"/>
            <a:r>
              <a:rPr lang="pt-BR" sz="1800" dirty="0"/>
              <a:t>Visual gameficado</a:t>
            </a:r>
            <a:endParaRPr sz="1800"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93549"/>
            <a:ext cx="4416136" cy="610430"/>
          </a:xfrm>
        </p:spPr>
        <p:txBody>
          <a:bodyPr/>
          <a:lstStyle/>
          <a:p>
            <a:r>
              <a:rPr lang="pt-BR" dirty="0"/>
              <a:t>Requisitos Funcionais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03979"/>
            <a:ext cx="6089073" cy="4339522"/>
          </a:xfrm>
        </p:spPr>
        <p:txBody>
          <a:bodyPr/>
          <a:lstStyle/>
          <a:p>
            <a:pPr marL="285750" indent="-285750"/>
            <a:r>
              <a:rPr lang="pt-BR" sz="1200" dirty="0"/>
              <a:t>(RF001)- O sistema deve prover o cadastro de usuários;</a:t>
            </a:r>
          </a:p>
          <a:p>
            <a:pPr marL="285750" indent="-285750"/>
            <a:r>
              <a:rPr lang="pt-BR" sz="1200" dirty="0"/>
              <a:t>(RF002)- O sistema deve prover o </a:t>
            </a:r>
            <a:r>
              <a:rPr lang="pt-BR" sz="1200" dirty="0" err="1"/>
              <a:t>login</a:t>
            </a:r>
            <a:r>
              <a:rPr lang="pt-BR" sz="1200" dirty="0"/>
              <a:t> dos usuários;</a:t>
            </a:r>
          </a:p>
          <a:p>
            <a:pPr marL="285750" indent="-285750"/>
            <a:r>
              <a:rPr lang="pt-BR" sz="1200" dirty="0"/>
              <a:t>(RF003)- O sistema deve permitir que o usuário cadastre informações :</a:t>
            </a:r>
          </a:p>
          <a:p>
            <a:pPr marL="0" indent="0">
              <a:buNone/>
            </a:pPr>
            <a:r>
              <a:rPr lang="pt-BR" sz="1200" dirty="0"/>
              <a:t>1- O usuário deve informar o e-mail para ter acesso ao aplicativo no momento de cadastro;</a:t>
            </a:r>
          </a:p>
          <a:p>
            <a:pPr marL="0" indent="0">
              <a:buNone/>
            </a:pPr>
            <a:r>
              <a:rPr lang="pt-BR" sz="1200" dirty="0"/>
              <a:t>2- O usuário deve informar a senha que quer utilizar para ter acesso ao aplicativo no momento do cadastro;</a:t>
            </a:r>
          </a:p>
          <a:p>
            <a:pPr marL="0" indent="0">
              <a:buNone/>
            </a:pPr>
            <a:r>
              <a:rPr lang="pt-BR" sz="1200" dirty="0"/>
              <a:t>3- O usuário deve, ou não, importar uma imagem para utilizar de foto de perfil;</a:t>
            </a:r>
          </a:p>
          <a:p>
            <a:pPr marL="0" indent="0">
              <a:buNone/>
            </a:pPr>
            <a:r>
              <a:rPr lang="pt-BR" sz="1200" dirty="0"/>
              <a:t>4- O usuário deve informar nome, idade e escolaridade;</a:t>
            </a:r>
          </a:p>
          <a:p>
            <a:pPr marL="171450" indent="-171450"/>
            <a:r>
              <a:rPr lang="pt-BR" sz="1200" dirty="0"/>
              <a:t>(RF004)- O sistema permite o usuário cadastrar tarefas:</a:t>
            </a:r>
          </a:p>
          <a:p>
            <a:pPr marL="0" indent="0">
              <a:buNone/>
            </a:pPr>
            <a:r>
              <a:rPr lang="pt-BR" sz="1200" dirty="0"/>
              <a:t>1- O usuário deve informar o tema da tarefa;</a:t>
            </a:r>
          </a:p>
          <a:p>
            <a:pPr marL="0" indent="0">
              <a:buNone/>
            </a:pPr>
            <a:r>
              <a:rPr lang="pt-BR" sz="1200" dirty="0"/>
              <a:t>2- O usuário deve escolher a área que essa tarefa é atuada;</a:t>
            </a:r>
          </a:p>
          <a:p>
            <a:pPr marL="0" indent="0">
              <a:buNone/>
            </a:pPr>
            <a:r>
              <a:rPr lang="pt-BR" sz="1200" dirty="0"/>
              <a:t>3- O usuário deve informar quais atividades serão feitas nessas tarefa;</a:t>
            </a:r>
          </a:p>
          <a:p>
            <a:pPr marL="0" indent="0">
              <a:buNone/>
            </a:pPr>
            <a:r>
              <a:rPr lang="pt-BR" sz="1200" dirty="0"/>
              <a:t>4- O usuário deve informar a data final do prazo dessa tarefa;</a:t>
            </a:r>
          </a:p>
          <a:p>
            <a:pPr marL="0" indent="0">
              <a:buNone/>
            </a:pPr>
            <a:r>
              <a:rPr lang="pt-BR" sz="1200" dirty="0"/>
              <a:t>5- O usuário deve, ou não, escrever o conteúdo a ser utilizado nessa tarefa;</a:t>
            </a:r>
          </a:p>
          <a:p>
            <a:pPr marL="0" indent="0">
              <a:buNone/>
            </a:pPr>
            <a:r>
              <a:rPr lang="pt-BR" sz="1200" dirty="0"/>
              <a:t>6- O usuário deve escolher a prioridade de tempo que essa tarefa tem que ser realizada;</a:t>
            </a:r>
          </a:p>
          <a:p>
            <a:pPr marL="0" indent="0">
              <a:buNone/>
            </a:pPr>
            <a:r>
              <a:rPr lang="pt-BR" sz="1200" dirty="0"/>
              <a:t>7- O usuário deve adicionar tarefa;</a:t>
            </a:r>
          </a:p>
        </p:txBody>
      </p:sp>
    </p:spTree>
    <p:extLst>
      <p:ext uri="{BB962C8B-B14F-4D97-AF65-F5344CB8AC3E}">
        <p14:creationId xmlns:p14="http://schemas.microsoft.com/office/powerpoint/2010/main" val="288953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9" y="112849"/>
            <a:ext cx="4249882" cy="670364"/>
          </a:xfrm>
        </p:spPr>
        <p:txBody>
          <a:bodyPr/>
          <a:lstStyle/>
          <a:p>
            <a:r>
              <a:rPr lang="pt-BR" dirty="0"/>
              <a:t>Requisitos Funcionais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01919"/>
            <a:ext cx="6068291" cy="4428732"/>
          </a:xfrm>
        </p:spPr>
        <p:txBody>
          <a:bodyPr/>
          <a:lstStyle/>
          <a:p>
            <a:pPr marL="285750" indent="-285750"/>
            <a:r>
              <a:rPr lang="pt-BR" sz="1200" dirty="0"/>
              <a:t>(RF005)- O sistema deve permitir que o usuário pesquise as atividades utilizando palavras-chave para sua busca;</a:t>
            </a:r>
          </a:p>
          <a:p>
            <a:pPr marL="285750" indent="-285750"/>
            <a:r>
              <a:rPr lang="pt-BR" sz="1200" dirty="0"/>
              <a:t>(RF006)- O sistema deve apresentar informações sobre as atividades;</a:t>
            </a:r>
          </a:p>
          <a:p>
            <a:pPr marL="285750" indent="-285750"/>
            <a:r>
              <a:rPr lang="pt-BR" sz="1200" dirty="0"/>
              <a:t>(RF007)- O sistema deve permitir que o usuário faça a classificação do progresso de cada tarefa;</a:t>
            </a:r>
          </a:p>
          <a:p>
            <a:pPr marL="285750" indent="-285750"/>
            <a:r>
              <a:rPr lang="pt-BR" sz="1200" dirty="0"/>
              <a:t>(RF008)- O sistema deve permitir que o usuário altere caso queria deixar a tarefa de segundo plano ou não fazer mais ela;</a:t>
            </a:r>
          </a:p>
          <a:p>
            <a:pPr marL="285750" indent="-285750"/>
            <a:r>
              <a:rPr lang="pt-BR" sz="1200" dirty="0"/>
              <a:t>(RF009)- O sistema deve permitir que o usuário veja o andamento das tarefas da semana;</a:t>
            </a:r>
          </a:p>
          <a:p>
            <a:pPr marL="285750" indent="-285750"/>
            <a:r>
              <a:rPr lang="pt-BR" sz="1200" dirty="0"/>
              <a:t>(RF010)- O sistema deve permitir que o usuário veja o andamento das tarefas do mês;</a:t>
            </a:r>
          </a:p>
          <a:p>
            <a:pPr marL="285750" indent="-285750"/>
            <a:r>
              <a:rPr lang="pt-BR" sz="1200" dirty="0"/>
              <a:t>(RF011)- O sistema da  acesso ao usuário acessar o perfil;</a:t>
            </a:r>
          </a:p>
          <a:p>
            <a:pPr marL="0" indent="0">
              <a:buNone/>
            </a:pPr>
            <a:r>
              <a:rPr lang="pt-BR" sz="1200" dirty="0"/>
              <a:t>1- No perfil o usuário pode ir no botão para editar perfil para fazer alterações como: Nome, foto, senha, escolaridade;</a:t>
            </a:r>
          </a:p>
          <a:p>
            <a:pPr marL="0" indent="0">
              <a:buNone/>
            </a:pPr>
            <a:r>
              <a:rPr lang="pt-BR" sz="1200" dirty="0"/>
              <a:t>2- No perfil o usuário pode ir no botão de configurações e alterar notificações, tema do som, modo noturno do aplicativo;</a:t>
            </a:r>
          </a:p>
          <a:p>
            <a:pPr marL="0" indent="0">
              <a:buNone/>
            </a:pPr>
            <a:r>
              <a:rPr lang="pt-BR" sz="1200" dirty="0"/>
              <a:t>3- No perfil o usuário pode ir no botão ajuda onde pode ter acesso a dúvidas frequentes ou enviar uma dúvida para o criador do aplicativo;</a:t>
            </a:r>
          </a:p>
          <a:p>
            <a:pPr marL="0" indent="0">
              <a:buNone/>
            </a:pPr>
            <a:r>
              <a:rPr lang="pt-BR" sz="1200" dirty="0"/>
              <a:t>4- No perfil o usuário pode ir no botão de sair e deslogar de sua conta;</a:t>
            </a:r>
          </a:p>
          <a:p>
            <a:pPr marL="285750" indent="-285750"/>
            <a:endParaRPr lang="pt-BR" sz="1200" dirty="0"/>
          </a:p>
          <a:p>
            <a:pPr marL="285750" indent="-285750"/>
            <a:endParaRPr lang="pt-BR" sz="1200" dirty="0"/>
          </a:p>
          <a:p>
            <a:pPr marL="76200" indent="0">
              <a:buNone/>
            </a:pP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F3B6B9-DB1C-4752-951D-E5DAC8273868}"/>
              </a:ext>
            </a:extLst>
          </p:cNvPr>
          <p:cNvSpPr/>
          <p:nvPr/>
        </p:nvSpPr>
        <p:spPr>
          <a:xfrm>
            <a:off x="3384816" y="2417861"/>
            <a:ext cx="184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121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9" y="112849"/>
            <a:ext cx="4249882" cy="670364"/>
          </a:xfrm>
        </p:spPr>
        <p:txBody>
          <a:bodyPr/>
          <a:lstStyle/>
          <a:p>
            <a:r>
              <a:rPr lang="pt-BR" dirty="0"/>
              <a:t>Requisitos Funcionais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01919"/>
            <a:ext cx="6068291" cy="4428732"/>
          </a:xfrm>
        </p:spPr>
        <p:txBody>
          <a:bodyPr/>
          <a:lstStyle/>
          <a:p>
            <a:pPr marL="285750" indent="-285750"/>
            <a:r>
              <a:rPr lang="pt-BR" sz="1200" dirty="0"/>
              <a:t>(RF014) - O usuário pode criar N perguntas de uma tarefa criada;</a:t>
            </a:r>
          </a:p>
          <a:p>
            <a:pPr marL="285750" indent="-285750"/>
            <a:r>
              <a:rPr lang="pt-BR" sz="1200" dirty="0"/>
              <a:t>(RF015) - O usuário pode procurar uma pergunta para responder;</a:t>
            </a:r>
          </a:p>
          <a:p>
            <a:pPr marL="914400" lvl="2" indent="0">
              <a:buNone/>
            </a:pPr>
            <a:r>
              <a:rPr lang="pt-BR" sz="1200" dirty="0"/>
              <a:t>1- O sistema deve prover acesso as perguntas;</a:t>
            </a:r>
          </a:p>
          <a:p>
            <a:pPr marL="0" indent="0">
              <a:buNone/>
            </a:pPr>
            <a:r>
              <a:rPr lang="pt-BR" sz="1200" dirty="0"/>
              <a:t>	2- O usuário pode responder N perguntas que outros usuários criaram;</a:t>
            </a:r>
          </a:p>
          <a:p>
            <a:pPr marL="0" indent="0">
              <a:buNone/>
            </a:pPr>
            <a:r>
              <a:rPr lang="pt-BR" sz="1200" dirty="0"/>
              <a:t>	3- O usuário envia sua pergunta;</a:t>
            </a:r>
          </a:p>
          <a:p>
            <a:pPr marL="0" indent="0">
              <a:buNone/>
            </a:pPr>
            <a:r>
              <a:rPr lang="pt-BR" sz="1200" dirty="0"/>
              <a:t>	4- O usuário que criou a pergunta recebe a resposta de outros usuários;</a:t>
            </a:r>
          </a:p>
          <a:p>
            <a:pPr marL="0" indent="0">
              <a:buNone/>
            </a:pPr>
            <a:r>
              <a:rPr lang="pt-BR" sz="1200" dirty="0"/>
              <a:t>	5- O usuário que criou a pergunta tem acesso as respostas;</a:t>
            </a:r>
          </a:p>
          <a:p>
            <a:pPr marL="0" indent="0">
              <a:buNone/>
            </a:pPr>
            <a:r>
              <a:rPr lang="pt-BR" sz="1200" dirty="0"/>
              <a:t>	5.1- O usuário que criou a pergunta avalia as respostas; </a:t>
            </a:r>
          </a:p>
          <a:p>
            <a:pPr marL="0" indent="0">
              <a:buNone/>
            </a:pPr>
            <a:r>
              <a:rPr lang="pt-BR" sz="1200" dirty="0"/>
              <a:t>	5.2- Caso o usuário que criou a pergunta consiga achar uma reposta, ele confirma se sua dúvida foi solucionada somente com uma das resposta;</a:t>
            </a:r>
          </a:p>
          <a:p>
            <a:pPr marL="0" indent="0">
              <a:buNone/>
            </a:pPr>
            <a:r>
              <a:rPr lang="pt-BR" sz="1200" dirty="0"/>
              <a:t>	5.3- Caso o usuário que criou a pergunta continue sem ter a resposta ideal, a pergunta continua em aberto;</a:t>
            </a:r>
          </a:p>
          <a:p>
            <a:pPr marL="0" indent="0">
              <a:buNone/>
            </a:pPr>
            <a:r>
              <a:rPr lang="pt-BR" sz="1200" dirty="0"/>
              <a:t>	6- O sistema mostra caso a pergunta ainda esteja em aberto;</a:t>
            </a:r>
          </a:p>
          <a:p>
            <a:pPr marL="0" indent="0">
              <a:buNone/>
            </a:pPr>
            <a:r>
              <a:rPr lang="pt-BR" sz="1200" dirty="0"/>
              <a:t>	7- O sistema mostra que a dúvida do usuário que criou a pergunta foi solucionada;</a:t>
            </a:r>
          </a:p>
          <a:p>
            <a:pPr marL="0" indent="0">
              <a:buNone/>
            </a:pPr>
            <a:r>
              <a:rPr lang="pt-BR" sz="1200" dirty="0"/>
              <a:t>	</a:t>
            </a:r>
          </a:p>
          <a:p>
            <a:pPr marL="285750" indent="-285750"/>
            <a:endParaRPr lang="pt-BR" sz="1200" dirty="0"/>
          </a:p>
          <a:p>
            <a:pPr marL="76200" indent="0">
              <a:buNone/>
            </a:pP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F3B6B9-DB1C-4752-951D-E5DAC8273868}"/>
              </a:ext>
            </a:extLst>
          </p:cNvPr>
          <p:cNvSpPr/>
          <p:nvPr/>
        </p:nvSpPr>
        <p:spPr>
          <a:xfrm>
            <a:off x="3384816" y="2417861"/>
            <a:ext cx="184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48893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0"/>
            <a:ext cx="5284172" cy="670364"/>
          </a:xfrm>
        </p:spPr>
        <p:txBody>
          <a:bodyPr/>
          <a:lstStyle/>
          <a:p>
            <a:r>
              <a:rPr lang="pt-BR" sz="2400" dirty="0"/>
              <a:t>Requisitos Funcionais Secundários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809" y="601919"/>
            <a:ext cx="5138700" cy="4428732"/>
          </a:xfrm>
        </p:spPr>
        <p:txBody>
          <a:bodyPr/>
          <a:lstStyle/>
          <a:p>
            <a:pPr marL="285750" indent="-285750"/>
            <a:r>
              <a:rPr lang="pt-BR" sz="1200" dirty="0"/>
              <a:t>(RFS001)- O sistema irá liberar novas funcionalidades do aplicativo de acordo com seu desempenho nas tarefas;</a:t>
            </a:r>
          </a:p>
          <a:p>
            <a:pPr marL="285750" indent="-285750"/>
            <a:r>
              <a:rPr lang="pt-BR" sz="1200" dirty="0"/>
              <a:t>(RFS002)- O sistema irá classificar categorias de sua classe de acordo com seu desempenho segundo a área da escolaridade que o usuário escolheu;</a:t>
            </a:r>
          </a:p>
          <a:p>
            <a:pPr marL="285750" indent="-285750"/>
            <a:r>
              <a:rPr lang="pt-BR" sz="1200" dirty="0"/>
              <a:t>(RFS003)- O sistema irá mostrar no menu quais áreas o usuário se destaca referente as atividades realizadas e avaliações de outros usuários sobre ele;</a:t>
            </a:r>
          </a:p>
          <a:p>
            <a:pPr marL="285750" indent="-285750"/>
            <a:r>
              <a:rPr lang="pt-BR" sz="1200" dirty="0"/>
              <a:t>(RFS004)- O sistema classificará o XP (Ponto de Experiência) de acordo com a realização das tarefas do usuário e  avaliações de outros usuários sobre ele;</a:t>
            </a:r>
          </a:p>
          <a:p>
            <a:pPr marL="76200" indent="0">
              <a:buNone/>
            </a:pP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F3B6B9-DB1C-4752-951D-E5DAC8273868}"/>
              </a:ext>
            </a:extLst>
          </p:cNvPr>
          <p:cNvSpPr/>
          <p:nvPr/>
        </p:nvSpPr>
        <p:spPr>
          <a:xfrm>
            <a:off x="3384816" y="2417861"/>
            <a:ext cx="184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41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83127" y="446915"/>
            <a:ext cx="5818909" cy="4474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4" indent="0">
              <a:buNone/>
            </a:pPr>
            <a:endParaRPr lang="pt-BR" dirty="0"/>
          </a:p>
          <a:p>
            <a:pPr marL="285750" indent="-285750"/>
            <a:r>
              <a:rPr lang="pt-BR" sz="1400" dirty="0"/>
              <a:t>(RNF001)- O sistema tem um valor pré-estabelecido pela quantidade de atividades dentro da tarefa, onde será feito o cálculo para fazer sua divisão.</a:t>
            </a:r>
          </a:p>
          <a:p>
            <a:pPr marL="285750" indent="-285750"/>
            <a:r>
              <a:rPr lang="pt-BR" sz="1400" dirty="0"/>
              <a:t>(RNF002)- O sistema tem um quantidade limite de tarefas semanalmente.</a:t>
            </a:r>
          </a:p>
          <a:p>
            <a:pPr marL="285750" indent="-285750"/>
            <a:r>
              <a:rPr lang="pt-BR" sz="1400" dirty="0"/>
              <a:t>(RNF003)- O sistema tem uma utilização do módulo de informações cadastrais em modo off-line;</a:t>
            </a:r>
          </a:p>
          <a:p>
            <a:pPr marL="285750" indent="-285750"/>
            <a:r>
              <a:rPr lang="pt-BR" sz="1400" dirty="0"/>
              <a:t>(RNF004)- O sistema tem uma integração com o sistema de banco de dados para arquivar as tarefas em memória em cache e em nuvem;</a:t>
            </a:r>
          </a:p>
          <a:p>
            <a:pPr marL="285750" indent="-285750"/>
            <a:r>
              <a:rPr lang="pt-BR" sz="1400" dirty="0"/>
              <a:t>(RNF005)- O sistema tem um uso de design responsivo nas interfaces gráficas;</a:t>
            </a:r>
          </a:p>
          <a:p>
            <a:pPr marL="285750" indent="-285750"/>
            <a:r>
              <a:rPr lang="pt-BR" sz="1400" dirty="0"/>
              <a:t>(RNF006)- O sistema tem uma compatibilidade com sistemas operacionais Android e iOS;</a:t>
            </a:r>
          </a:p>
          <a:p>
            <a:pPr marL="285750" indent="-285750"/>
            <a:r>
              <a:rPr lang="pt-BR" sz="1400" dirty="0"/>
              <a:t>(RNF007)- O sistema tem uma linguagem espeficica para front-end sendo o Flutter e para back-end o dart;</a:t>
            </a:r>
          </a:p>
          <a:p>
            <a:pPr marL="285750" indent="-285750"/>
            <a:endParaRPr lang="pt-BR" sz="1200" dirty="0"/>
          </a:p>
          <a:p>
            <a:pPr marL="285750" indent="-285750"/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1" y="323162"/>
            <a:ext cx="5299364" cy="44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/>
              <a:t>Requisitos Não-Funcionais </a:t>
            </a:r>
            <a:endParaRPr dirty="0"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610929"/>
      </p:ext>
    </p:extLst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1764</TotalTime>
  <Words>976</Words>
  <Application>Microsoft Office PowerPoint</Application>
  <PresentationFormat>Apresentação na tela (16:9)</PresentationFormat>
  <Paragraphs>137</Paragraphs>
  <Slides>33</Slides>
  <Notes>12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33</vt:i4>
      </vt:variant>
    </vt:vector>
  </HeadingPairs>
  <TitlesOfParts>
    <vt:vector size="40" baseType="lpstr">
      <vt:lpstr>Miriam Libre</vt:lpstr>
      <vt:lpstr>Arial</vt:lpstr>
      <vt:lpstr>Barlow Light</vt:lpstr>
      <vt:lpstr>Barlow</vt:lpstr>
      <vt:lpstr>Work Sans</vt:lpstr>
      <vt:lpstr>Calibri</vt:lpstr>
      <vt:lpstr>Roderigo template</vt:lpstr>
      <vt:lpstr>Quests</vt:lpstr>
      <vt:lpstr>1. Objetivo do Sistema</vt:lpstr>
      <vt:lpstr>Apresentação do PowerPoint</vt:lpstr>
      <vt:lpstr>Qual seria seu diferencial?</vt:lpstr>
      <vt:lpstr>Requisitos Funcionais </vt:lpstr>
      <vt:lpstr>Requisitos Funcionais </vt:lpstr>
      <vt:lpstr>Requisitos Funcionais </vt:lpstr>
      <vt:lpstr>Requisitos Funcionais Secundários</vt:lpstr>
      <vt:lpstr>Requisitos Não-Funcionais </vt:lpstr>
      <vt:lpstr>Diagrama de caso de uso</vt:lpstr>
      <vt:lpstr>Diagrama de Classe de Análise</vt:lpstr>
      <vt:lpstr>Diagrama de Sequência (Login)</vt:lpstr>
      <vt:lpstr>Diagrama de Sequência (Tarefa)</vt:lpstr>
      <vt:lpstr>Diagrama de Sequência (Tarefa)</vt:lpstr>
      <vt:lpstr>Diagrama de Sequência (Dúvida)</vt:lpstr>
      <vt:lpstr>Diagrama de Sequência (Dúvida)</vt:lpstr>
      <vt:lpstr>Diagrama de Estado (Login e  Cadastro)</vt:lpstr>
      <vt:lpstr>Diagrama de Estado  (Tarefa)</vt:lpstr>
      <vt:lpstr>Estado de casos de uso</vt:lpstr>
      <vt:lpstr>Estado de casos de uso</vt:lpstr>
      <vt:lpstr>Estado de casos de uso</vt:lpstr>
      <vt:lpstr>Estado de casos de uso</vt:lpstr>
      <vt:lpstr>Estado de casos de uso</vt:lpstr>
      <vt:lpstr>Qual a diferença com os outros?</vt:lpstr>
      <vt:lpstr>Apresentação do PowerPoint</vt:lpstr>
      <vt:lpstr>Apresentação do PowerPoint</vt:lpstr>
      <vt:lpstr>Apresentação do PowerPoint</vt:lpstr>
      <vt:lpstr>Apresentação do PowerPoint</vt:lpstr>
      <vt:lpstr>Telas funcionais do aplicativo (em vídeo)</vt:lpstr>
      <vt:lpstr>Apresentação do PowerPoint</vt:lpstr>
      <vt:lpstr>Tela erros ao não executar o aplicativo corretamente (em vídeo)</vt:lpstr>
      <vt:lpstr>Apresentação do PowerPoint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Quests</dc:title>
  <dc:creator>Aluno</dc:creator>
  <cp:lastModifiedBy>Lianka</cp:lastModifiedBy>
  <cp:revision>92</cp:revision>
  <dcterms:modified xsi:type="dcterms:W3CDTF">2019-10-24T14:53:44Z</dcterms:modified>
</cp:coreProperties>
</file>